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1" r:id="rId7"/>
    <p:sldId id="262" r:id="rId8"/>
    <p:sldId id="260"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DF3D8CEC-4542-4EE3-B069-A41C36D17130}" type="datetimeFigureOut">
              <a:rPr lang="es-MX" smtClean="0"/>
              <a:t>18/09/2019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16368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3D8CEC-4542-4EE3-B069-A41C36D17130}" type="datetimeFigureOut">
              <a:rPr lang="es-MX" smtClean="0"/>
              <a:t>18/09/2019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20214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3D8CEC-4542-4EE3-B069-A41C36D17130}" type="datetimeFigureOut">
              <a:rPr lang="es-MX" smtClean="0"/>
              <a:t>18/09/2019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41775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3D8CEC-4542-4EE3-B069-A41C36D17130}" type="datetimeFigureOut">
              <a:rPr lang="es-MX" smtClean="0"/>
              <a:t>18/09/2019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73976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3D8CEC-4542-4EE3-B069-A41C36D17130}" type="datetimeFigureOut">
              <a:rPr lang="es-MX" smtClean="0"/>
              <a:t>18/09/2019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384601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DF3D8CEC-4542-4EE3-B069-A41C36D17130}" type="datetimeFigureOut">
              <a:rPr lang="es-MX" smtClean="0"/>
              <a:t>18/09/2019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62027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F3D8CEC-4542-4EE3-B069-A41C36D17130}" type="datetimeFigureOut">
              <a:rPr lang="es-MX" smtClean="0"/>
              <a:t>18/09/2019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188016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F3D8CEC-4542-4EE3-B069-A41C36D17130}" type="datetimeFigureOut">
              <a:rPr lang="es-MX" smtClean="0"/>
              <a:t>18/09/2019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136049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3D8CEC-4542-4EE3-B069-A41C36D17130}" type="datetimeFigureOut">
              <a:rPr lang="es-MX" smtClean="0"/>
              <a:t>18/09/2019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26260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3D8CEC-4542-4EE3-B069-A41C36D17130}" type="datetimeFigureOut">
              <a:rPr lang="es-MX" smtClean="0"/>
              <a:t>18/09/2019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221792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3D8CEC-4542-4EE3-B069-A41C36D17130}" type="datetimeFigureOut">
              <a:rPr lang="es-MX" smtClean="0"/>
              <a:t>18/09/2019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B216F51-6B7E-4C93-B57A-C004184A62BF}" type="slidenum">
              <a:rPr lang="es-MX" smtClean="0"/>
              <a:t>‹Nº›</a:t>
            </a:fld>
            <a:endParaRPr lang="es-MX"/>
          </a:p>
        </p:txBody>
      </p:sp>
    </p:spTree>
    <p:extLst>
      <p:ext uri="{BB962C8B-B14F-4D97-AF65-F5344CB8AC3E}">
        <p14:creationId xmlns:p14="http://schemas.microsoft.com/office/powerpoint/2010/main" val="222596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D8CEC-4542-4EE3-B069-A41C36D17130}" type="datetimeFigureOut">
              <a:rPr lang="es-MX" smtClean="0"/>
              <a:t>18/09/2019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16F51-6B7E-4C93-B57A-C004184A62BF}" type="slidenum">
              <a:rPr lang="es-MX" smtClean="0"/>
              <a:t>‹Nº›</a:t>
            </a:fld>
            <a:endParaRPr lang="es-MX"/>
          </a:p>
        </p:txBody>
      </p:sp>
    </p:spTree>
    <p:extLst>
      <p:ext uri="{BB962C8B-B14F-4D97-AF65-F5344CB8AC3E}">
        <p14:creationId xmlns:p14="http://schemas.microsoft.com/office/powerpoint/2010/main" val="3888070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Gesti&#243;n%20por%20ProcesosVIDEO.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375142" cy="6858000"/>
            <a:chOff x="183142"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42" y="0"/>
              <a:ext cx="12192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42" y="5953695"/>
              <a:ext cx="2455555" cy="904305"/>
            </a:xfrm>
            <a:prstGeom prst="rect">
              <a:avLst/>
            </a:prstGeom>
          </p:spPr>
        </p:pic>
      </p:grpSp>
      <p:sp>
        <p:nvSpPr>
          <p:cNvPr id="7" name="CuadroTexto 6"/>
          <p:cNvSpPr txBox="1"/>
          <p:nvPr/>
        </p:nvSpPr>
        <p:spPr>
          <a:xfrm>
            <a:off x="2090057" y="2599509"/>
            <a:ext cx="8268789" cy="1754326"/>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CURSO-TALLER</a:t>
            </a:r>
          </a:p>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POR PROCESOS </a:t>
            </a:r>
          </a:p>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(ENFOQUE ISO 9001:2015)</a:t>
            </a:r>
            <a:endParaRPr lang="es-MX"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71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3" name="CuadroTexto 2"/>
          <p:cNvSpPr txBox="1"/>
          <p:nvPr/>
        </p:nvSpPr>
        <p:spPr>
          <a:xfrm>
            <a:off x="457200" y="1997150"/>
            <a:ext cx="11852366" cy="3970318"/>
          </a:xfrm>
          <a:prstGeom prst="rect">
            <a:avLst/>
          </a:prstGeom>
          <a:noFill/>
        </p:spPr>
        <p:txBody>
          <a:bodyPr wrap="square" rtlCol="0">
            <a:spAutoFit/>
          </a:bodyPr>
          <a:lstStyle/>
          <a:p>
            <a:r>
              <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 </a:t>
            </a:r>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adoptar el enfoque basado en procesos?</a:t>
            </a:r>
          </a:p>
          <a:p>
            <a:endPar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Desmenuzar  los procesos y valorar actividades tanto de manera individual como en conjunto</a:t>
            </a:r>
          </a:p>
          <a:p>
            <a:pPr marL="457200" indent="-45720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 y determinar los elementos de entrada y salida</a:t>
            </a:r>
          </a:p>
          <a:p>
            <a:pPr marL="457200" indent="-45720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 la Interacción entre los procesos</a:t>
            </a:r>
          </a:p>
          <a:p>
            <a:pPr marL="457200" indent="-45720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Recursos necesarios</a:t>
            </a:r>
          </a:p>
          <a:p>
            <a:pPr marL="457200" indent="-45720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Riesgos y oportunidades de mejora</a:t>
            </a:r>
          </a:p>
          <a:p>
            <a:pPr marL="457200" indent="-45720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Etc.</a:t>
            </a:r>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2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229239" y="998575"/>
            <a:ext cx="11475080" cy="5693866"/>
          </a:xfrm>
          <a:prstGeom prst="rect">
            <a:avLst/>
          </a:prstGeom>
          <a:noFill/>
        </p:spPr>
        <p:txBody>
          <a:bodyPr wrap="square" rtlCol="0">
            <a:spAutoFit/>
          </a:bodyPr>
          <a:lstStyle/>
          <a:p>
            <a:pPr algn="just"/>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Ventajas del enfoque en Procesos:</a:t>
            </a:r>
          </a:p>
          <a:p>
            <a:pPr algn="just"/>
            <a:endPar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Mejora la marca. Productos y servicios  ganan posicionamiento</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afianza la empresa en el mercado</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 confianza en el cliente</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Permite la proyección del producto  a otros mercados y públicos</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Aumenta el grado de satisfacción de los consumidores</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Mejora el vínculo con los clientes: necesidades, dudas, expectativas, </a:t>
            </a:r>
            <a:r>
              <a:rPr lang="es-MX" sz="280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etc</a:t>
            </a:r>
            <a:endPar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Empresa adopta un estado de “mejora continua”</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Promueve la motivación delo personal involucrado en los proyectos</a:t>
            </a:r>
          </a:p>
          <a:p>
            <a:pPr marL="457200" indent="-457200" algn="just">
              <a:buFont typeface="Arial" panose="020B0604020202020204" pitchFamily="34" charset="0"/>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Optimiza recursos, humanos y técnicos con los que cuenta la empresa</a:t>
            </a:r>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735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pic>
        <p:nvPicPr>
          <p:cNvPr id="2050" name="Picture 2" descr="Resultado de imagen para phva iso 9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699" y="2031002"/>
            <a:ext cx="2795995" cy="27959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hva iso 9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4124" y="1500883"/>
            <a:ext cx="5437956" cy="454018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276454" y="475355"/>
            <a:ext cx="2450918" cy="523220"/>
          </a:xfrm>
          <a:prstGeom prst="rect">
            <a:avLst/>
          </a:prstGeom>
          <a:noFill/>
        </p:spPr>
        <p:txBody>
          <a:bodyPr wrap="square" rtlCol="0">
            <a:spAutoFit/>
          </a:bodyPr>
          <a:lstStyle/>
          <a:p>
            <a:r>
              <a:rPr lang="es-MX" sz="2800" b="1" dirty="0" smtClean="0">
                <a:solidFill>
                  <a:schemeClr val="bg1"/>
                </a:solidFill>
                <a:effectLst>
                  <a:outerShdw blurRad="38100" dist="38100" dir="2700000" algn="tl">
                    <a:srgbClr val="000000">
                      <a:alpha val="43137"/>
                    </a:srgbClr>
                  </a:outerShdw>
                </a:effectLst>
              </a:rPr>
              <a:t>EL CICLO PHVA</a:t>
            </a:r>
            <a:endParaRPr lang="es-MX" sz="28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6217919" y="6041070"/>
            <a:ext cx="2325189" cy="365760"/>
          </a:xfrm>
          <a:prstGeom prst="rect">
            <a:avLst/>
          </a:prstGeom>
          <a:noFill/>
        </p:spPr>
        <p:txBody>
          <a:bodyPr wrap="square" rtlCol="0">
            <a:spAutoFit/>
          </a:bodyPr>
          <a:lstStyle/>
          <a:p>
            <a:r>
              <a:rPr lang="es-MX" b="1" dirty="0" smtClean="0">
                <a:solidFill>
                  <a:schemeClr val="bg1"/>
                </a:solidFill>
                <a:effectLst>
                  <a:outerShdw blurRad="38100" dist="38100" dir="2700000" algn="tl">
                    <a:srgbClr val="000000">
                      <a:alpha val="43137"/>
                    </a:srgbClr>
                  </a:outerShdw>
                </a:effectLst>
              </a:rPr>
              <a:t>Norma ISO 9001:2015</a:t>
            </a:r>
            <a:endParaRPr lang="es-MX"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391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1744532" y="480059"/>
            <a:ext cx="9152964" cy="1384995"/>
          </a:xfrm>
          <a:prstGeom prst="rect">
            <a:avLst/>
          </a:prstGeom>
          <a:noFill/>
        </p:spPr>
        <p:txBody>
          <a:bodyPr wrap="square" rtlCol="0">
            <a:spAutoFit/>
          </a:bodyPr>
          <a:lstStyle/>
          <a:p>
            <a:pPr algn="ctr"/>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REPRESENTACIÓN ESQUEMÁTICA DE LOS ELEMENTOS DE UN PROCESO</a:t>
            </a:r>
          </a:p>
          <a:p>
            <a:pPr algn="ctr"/>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SEGÚN ISO 9001:2015</a:t>
            </a:r>
            <a:endPar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Resultado de imagen para procesos iso 9001 ejempl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3" y="2345113"/>
            <a:ext cx="11782697" cy="413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8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269838" y="842988"/>
            <a:ext cx="11682676" cy="3785652"/>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EJERCICIO</a:t>
            </a:r>
          </a:p>
          <a:p>
            <a:pPr algn="ctr"/>
            <a:endPar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lgn="just">
              <a:buAutoNum type="arabicPeriod"/>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Identifique 2 de los procesos que sean más familiares para </a:t>
            </a:r>
            <a:r>
              <a:rPr lang="es-MX" sz="280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ud.</a:t>
            </a: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Según las funciones que desarrolla</a:t>
            </a:r>
          </a:p>
          <a:p>
            <a:pPr algn="just"/>
            <a:endPar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Esquematice cada uno de los procesos, teniendo como guía los elementos de un proceso según la norma ISO 9001:2015</a:t>
            </a:r>
          </a:p>
          <a:p>
            <a:pPr algn="just"/>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490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1313458" y="2325469"/>
            <a:ext cx="8797192" cy="2308324"/>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MANUAL DE </a:t>
            </a: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PROCESOS Y DOCUMENTOS RELACIONADOS</a:t>
            </a:r>
            <a:endPar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 institucional avalada por ISO 9001:2015)</a:t>
            </a:r>
            <a:endParaRPr lang="es-MX"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81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1414888" y="2482223"/>
            <a:ext cx="8797192" cy="1200329"/>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Medición del proceso</a:t>
            </a:r>
          </a:p>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 indicadores)</a:t>
            </a:r>
            <a:endParaRPr lang="es-MX"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92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365760" y="998575"/>
            <a:ext cx="11011989" cy="5632311"/>
          </a:xfrm>
          <a:prstGeom prst="rect">
            <a:avLst/>
          </a:prstGeom>
          <a:noFill/>
        </p:spPr>
        <p:txBody>
          <a:bodyPr wrap="square" rtlCol="0">
            <a:spAutoFit/>
          </a:bodyPr>
          <a:lstStyle/>
          <a:p>
            <a:pPr algn="just"/>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Entregables de los días 1 y 2:</a:t>
            </a:r>
          </a:p>
          <a:p>
            <a:pPr marL="742950" indent="-742950" algn="just">
              <a:buAutoNum type="arabicPeriod"/>
            </a:pPr>
            <a:r>
              <a:rPr lang="es-MX"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 de los elementos de un proceso            ( aplicación real)</a:t>
            </a:r>
          </a:p>
          <a:p>
            <a:pPr marL="742950" indent="-742950" algn="just">
              <a:buAutoNum type="arabicPeriod"/>
            </a:pPr>
            <a:r>
              <a:rPr lang="es-MX"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Avance de manual (estructura institucional)</a:t>
            </a:r>
          </a:p>
          <a:p>
            <a:pPr marL="742950" indent="-742950" algn="just">
              <a:buAutoNum type="arabicPeriod"/>
            </a:pPr>
            <a:endParaRPr lang="es-MX"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Entregables de los días 3 y 4:</a:t>
            </a:r>
          </a:p>
          <a:p>
            <a:pPr algn="just"/>
            <a:r>
              <a:rPr lang="es-MX"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Mapa conceptual sobre pensamiento basado en riesgos</a:t>
            </a:r>
          </a:p>
          <a:p>
            <a:pPr algn="just"/>
            <a:r>
              <a:rPr lang="es-MX"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Avance de Matriz de riesgos de 2 procesos seleccionados</a:t>
            </a:r>
            <a:endParaRPr lang="es-MX"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68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8" name="CuadroTexto 7"/>
          <p:cNvSpPr txBox="1"/>
          <p:nvPr/>
        </p:nvSpPr>
        <p:spPr>
          <a:xfrm>
            <a:off x="1737359" y="1123405"/>
            <a:ext cx="9157063" cy="3970318"/>
          </a:xfrm>
          <a:prstGeom prst="rect">
            <a:avLst/>
          </a:prstGeom>
          <a:noFill/>
        </p:spPr>
        <p:txBody>
          <a:bodyPr wrap="square" rtlCol="0">
            <a:spAutoFit/>
          </a:bodyPr>
          <a:lstStyle/>
          <a:p>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REQUISITOS PARA  TOMAR EL CURSO-TALLER:</a:t>
            </a:r>
          </a:p>
          <a:p>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 positivos</a:t>
            </a:r>
          </a:p>
          <a:p>
            <a:pPr marL="285750" indent="-28575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Aportar puntos de vista asertivos</a:t>
            </a:r>
          </a:p>
          <a:p>
            <a:pPr marL="285750" indent="-28575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Tratar de salir de la zona de confort</a:t>
            </a:r>
          </a:p>
          <a:p>
            <a:pPr marL="285750" indent="-28575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Mantener el celular guardado y en modo silencioso</a:t>
            </a:r>
          </a:p>
          <a:p>
            <a:pPr marL="285750" indent="-285750">
              <a:buFontTx/>
              <a:buChar char="-"/>
            </a:pP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Guardar la perspectiva de buscar las áreas de oportunidad, más que los errores.</a:t>
            </a:r>
          </a:p>
          <a:p>
            <a:pPr marL="285750" indent="-285750">
              <a:buFontTx/>
              <a:buChar char="-"/>
            </a:pPr>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8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1757595" y="2272937"/>
            <a:ext cx="8980073" cy="1815882"/>
          </a:xfrm>
          <a:prstGeom prst="rect">
            <a:avLst/>
          </a:prstGeom>
          <a:noFill/>
        </p:spPr>
        <p:txBody>
          <a:bodyPr wrap="square" rtlCol="0">
            <a:spAutoFit/>
          </a:bodyPr>
          <a:lstStyle/>
          <a:p>
            <a:r>
              <a:rPr lang="es-MX" sz="2800" b="1" dirty="0" smtClean="0">
                <a:solidFill>
                  <a:schemeClr val="bg1"/>
                </a:solidFill>
                <a:latin typeface="Arial" panose="020B0604020202020204" pitchFamily="34" charset="0"/>
                <a:cs typeface="Arial" panose="020B0604020202020204" pitchFamily="34" charset="0"/>
              </a:rPr>
              <a:t>MATERIALES :</a:t>
            </a:r>
          </a:p>
          <a:p>
            <a:pPr marL="285750" indent="-285750">
              <a:buFontTx/>
              <a:buChar char="-"/>
            </a:pPr>
            <a:r>
              <a:rPr lang="es-MX" sz="2800" dirty="0" smtClean="0">
                <a:solidFill>
                  <a:schemeClr val="bg1"/>
                </a:solidFill>
                <a:latin typeface="Arial" panose="020B0604020202020204" pitchFamily="34" charset="0"/>
                <a:cs typeface="Arial" panose="020B0604020202020204" pitchFamily="34" charset="0"/>
              </a:rPr>
              <a:t>CUADERNO DE NOTAS, HOJAS, TABLETA  O PC</a:t>
            </a:r>
          </a:p>
          <a:p>
            <a:pPr marL="285750" indent="-285750">
              <a:buFontTx/>
              <a:buChar char="-"/>
            </a:pPr>
            <a:r>
              <a:rPr lang="es-MX" sz="2800" dirty="0" smtClean="0">
                <a:solidFill>
                  <a:schemeClr val="bg1"/>
                </a:solidFill>
                <a:latin typeface="Arial" panose="020B0604020202020204" pitchFamily="34" charset="0"/>
                <a:cs typeface="Arial" panose="020B0604020202020204" pitchFamily="34" charset="0"/>
              </a:rPr>
              <a:t>LÁPIZ  O BOLÍGRAFO</a:t>
            </a:r>
          </a:p>
          <a:p>
            <a:pPr marL="285750" indent="-285750">
              <a:buFontTx/>
              <a:buChar char="-"/>
            </a:pPr>
            <a:r>
              <a:rPr lang="es-MX" sz="2800" dirty="0" smtClean="0">
                <a:solidFill>
                  <a:schemeClr val="bg1"/>
                </a:solidFill>
                <a:latin typeface="Arial" panose="020B0604020202020204" pitchFamily="34" charset="0"/>
                <a:cs typeface="Arial" panose="020B0604020202020204" pitchFamily="34" charset="0"/>
              </a:rPr>
              <a:t>GOMA</a:t>
            </a:r>
            <a:endParaRPr lang="es-MX"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9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2985505" y="2782669"/>
            <a:ext cx="5466164" cy="646331"/>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a:t>
            </a:r>
            <a:endParaRPr lang="es-MX"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62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544286" y="2534474"/>
            <a:ext cx="11103428" cy="2739211"/>
          </a:xfrm>
          <a:prstGeom prst="rect">
            <a:avLst/>
          </a:prstGeom>
          <a:noFill/>
        </p:spPr>
        <p:txBody>
          <a:bodyPr wrap="square" rtlCol="0">
            <a:spAutoFit/>
          </a:bodyPr>
          <a:lstStyle/>
          <a:p>
            <a:pPr algn="just"/>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Suele </a:t>
            </a:r>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definirse como un conjunto de elementos dinámicamente relacionados formando una actividad para alcanzar un objetivo </a:t>
            </a:r>
            <a:r>
              <a:rPr lang="es-MX"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operando sobre datos</a:t>
            </a:r>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Energía</a:t>
            </a:r>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y/o Materia para proveer Información.</a:t>
            </a:r>
          </a:p>
          <a:p>
            <a:pPr algn="just"/>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90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3" name="CuadroTexto 2"/>
          <p:cNvSpPr txBox="1"/>
          <p:nvPr/>
        </p:nvSpPr>
        <p:spPr>
          <a:xfrm>
            <a:off x="339635" y="1140800"/>
            <a:ext cx="10450286" cy="5262979"/>
          </a:xfrm>
          <a:prstGeom prst="rect">
            <a:avLst/>
          </a:prstGeom>
          <a:noFill/>
        </p:spPr>
        <p:txBody>
          <a:bodyPr wrap="square" rtlCol="0">
            <a:spAutoFit/>
          </a:bodyPr>
          <a:lstStyle/>
          <a:p>
            <a:pPr marL="457200" indent="-457200" algn="just">
              <a:buFont typeface="Arial" panose="020B0604020202020204" pitchFamily="34" charset="0"/>
              <a:buChar char="•"/>
            </a:pPr>
            <a:r>
              <a:rPr lang="es-MX" sz="2800" dirty="0">
                <a:solidFill>
                  <a:schemeClr val="bg1"/>
                </a:solidFill>
                <a:latin typeface="Arial" panose="020B0604020202020204" pitchFamily="34" charset="0"/>
                <a:cs typeface="Arial" panose="020B0604020202020204" pitchFamily="34" charset="0"/>
              </a:rPr>
              <a:t>El pensamiento </a:t>
            </a:r>
            <a:r>
              <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sistémico</a:t>
            </a:r>
            <a:r>
              <a:rPr lang="es-MX" sz="2800" dirty="0">
                <a:solidFill>
                  <a:schemeClr val="bg1"/>
                </a:solidFill>
                <a:latin typeface="Arial" panose="020B0604020202020204" pitchFamily="34" charset="0"/>
                <a:cs typeface="Arial" panose="020B0604020202020204" pitchFamily="34" charset="0"/>
              </a:rPr>
              <a:t> es la actitud del ser humano, que se basa en la percepción del mundo real en términos de totalidades para su </a:t>
            </a:r>
            <a:r>
              <a:rPr lang="es-MX" sz="2800" dirty="0" smtClean="0">
                <a:solidFill>
                  <a:schemeClr val="bg1"/>
                </a:solidFill>
                <a:latin typeface="Arial" panose="020B0604020202020204" pitchFamily="34" charset="0"/>
                <a:cs typeface="Arial" panose="020B0604020202020204" pitchFamily="34" charset="0"/>
              </a:rPr>
              <a:t>análisis y comprensión.</a:t>
            </a:r>
          </a:p>
          <a:p>
            <a:pPr algn="just"/>
            <a:endParaRPr lang="es-MX" sz="2800" dirty="0" smtClean="0">
              <a:solidFill>
                <a:schemeClr val="bg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MX" sz="2800" dirty="0">
                <a:solidFill>
                  <a:schemeClr val="bg1"/>
                </a:solidFill>
                <a:latin typeface="Arial" panose="020B0604020202020204" pitchFamily="34" charset="0"/>
                <a:cs typeface="Arial" panose="020B0604020202020204" pitchFamily="34" charset="0"/>
              </a:rPr>
              <a:t>El pensamiento sistémico </a:t>
            </a:r>
            <a:r>
              <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 integrador</a:t>
            </a:r>
            <a:r>
              <a:rPr lang="es-MX" sz="2800" dirty="0">
                <a:solidFill>
                  <a:schemeClr val="bg1"/>
                </a:solidFill>
                <a:latin typeface="Arial" panose="020B0604020202020204" pitchFamily="34" charset="0"/>
                <a:cs typeface="Arial" panose="020B0604020202020204" pitchFamily="34" charset="0"/>
              </a:rPr>
              <a:t>, tanto en el análisis de las situaciones como en las conclusiones que nacen a partir de allí, proponiendo soluciones en las cuales se tienen que considerar diversos elementos y relaciones que conforman la estructura de lo que se define como "sistema", así como también de todo aquello que conforma el entorno del sistema definido. La base filosófica que sustenta esta posición es el Holismo (del griego </a:t>
            </a:r>
            <a:r>
              <a:rPr lang="es-MX" sz="2800" dirty="0" err="1">
                <a:solidFill>
                  <a:schemeClr val="bg1"/>
                </a:solidFill>
                <a:latin typeface="Arial" panose="020B0604020202020204" pitchFamily="34" charset="0"/>
                <a:cs typeface="Arial" panose="020B0604020202020204" pitchFamily="34" charset="0"/>
              </a:rPr>
              <a:t>holos</a:t>
            </a:r>
            <a:r>
              <a:rPr lang="es-MX" sz="2800" dirty="0">
                <a:solidFill>
                  <a:schemeClr val="bg1"/>
                </a:solidFill>
                <a:latin typeface="Arial" panose="020B0604020202020204" pitchFamily="34" charset="0"/>
                <a:cs typeface="Arial" panose="020B0604020202020204" pitchFamily="34" charset="0"/>
              </a:rPr>
              <a:t> = entero</a:t>
            </a:r>
            <a:r>
              <a:rPr lang="es-MX" sz="28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337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0" y="1234836"/>
            <a:ext cx="11796015" cy="3970318"/>
          </a:xfrm>
          <a:prstGeom prst="rect">
            <a:avLst/>
          </a:prstGeom>
          <a:noFill/>
        </p:spPr>
        <p:txBody>
          <a:bodyPr wrap="square" rtlCol="0">
            <a:spAutoFit/>
          </a:bodyPr>
          <a:lstStyle/>
          <a:p>
            <a:pPr marL="457200" indent="-457200" algn="just">
              <a:buFont typeface="Arial" panose="020B0604020202020204" pitchFamily="34" charset="0"/>
              <a:buChar char="•"/>
            </a:pPr>
            <a:r>
              <a:rPr lang="es-MX" sz="2800" dirty="0" smtClean="0">
                <a:solidFill>
                  <a:schemeClr val="bg1"/>
                </a:solidFill>
                <a:latin typeface="Arial" panose="020B0604020202020204" pitchFamily="34" charset="0"/>
                <a:cs typeface="Arial" panose="020B0604020202020204" pitchFamily="34" charset="0"/>
              </a:rPr>
              <a:t>La consecuencia de esta perspectiva sistémica, fenomenológica y hermenéutica es que hace posible ver a la organización ya no como que tiene un fin predeterminado (por alguien), como lo plantea el esquema tradicional, sino que dicha organización puede tener diversos fines en función de la forma cómo los involucrados en su destino la vean, surgiendo así la variedad interpretativa. Estas visiones estarán condicionadas por los intereses y valores que posean dichos involucrados, </a:t>
            </a:r>
            <a:r>
              <a:rPr lang="es-MX"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existiendo solamente un interés común centrado en la necesidad de la supervivencia de la misma.</a:t>
            </a:r>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554480" y="5292913"/>
            <a:ext cx="7537269" cy="923330"/>
          </a:xfrm>
          <a:prstGeom prst="rect">
            <a:avLst/>
          </a:prstGeom>
          <a:noFill/>
        </p:spPr>
        <p:txBody>
          <a:bodyPr wrap="square" rtlCol="0">
            <a:spAutoFit/>
          </a:bodyPr>
          <a:lstStyle/>
          <a:p>
            <a:r>
              <a:rPr lang="es-MX" b="1" dirty="0">
                <a:solidFill>
                  <a:schemeClr val="bg1"/>
                </a:solidFill>
              </a:rPr>
              <a:t>Instituto Andino de Sistemas - IAS</a:t>
            </a:r>
            <a:br>
              <a:rPr lang="es-MX" b="1" dirty="0">
                <a:solidFill>
                  <a:schemeClr val="bg1"/>
                </a:solidFill>
              </a:rPr>
            </a:br>
            <a:r>
              <a:rPr lang="es-MX" b="1" dirty="0">
                <a:solidFill>
                  <a:schemeClr val="bg1"/>
                </a:solidFill>
              </a:rPr>
              <a:t>Miembro de la International </a:t>
            </a:r>
            <a:r>
              <a:rPr lang="es-MX" b="1" dirty="0" err="1">
                <a:solidFill>
                  <a:schemeClr val="bg1"/>
                </a:solidFill>
              </a:rPr>
              <a:t>Federation</a:t>
            </a:r>
            <a:r>
              <a:rPr lang="es-MX" b="1" dirty="0">
                <a:solidFill>
                  <a:schemeClr val="bg1"/>
                </a:solidFill>
              </a:rPr>
              <a:t> </a:t>
            </a:r>
            <a:r>
              <a:rPr lang="es-MX" b="1" dirty="0" err="1">
                <a:solidFill>
                  <a:schemeClr val="bg1"/>
                </a:solidFill>
              </a:rPr>
              <a:t>for</a:t>
            </a:r>
            <a:r>
              <a:rPr lang="es-MX" b="1" dirty="0">
                <a:solidFill>
                  <a:schemeClr val="bg1"/>
                </a:solidFill>
              </a:rPr>
              <a:t> </a:t>
            </a:r>
            <a:r>
              <a:rPr lang="es-MX" b="1" dirty="0" err="1">
                <a:solidFill>
                  <a:schemeClr val="bg1"/>
                </a:solidFill>
              </a:rPr>
              <a:t>Systems</a:t>
            </a:r>
            <a:r>
              <a:rPr lang="es-MX" b="1" dirty="0">
                <a:solidFill>
                  <a:schemeClr val="bg1"/>
                </a:solidFill>
              </a:rPr>
              <a:t> </a:t>
            </a:r>
            <a:r>
              <a:rPr lang="es-MX" b="1" dirty="0" err="1">
                <a:solidFill>
                  <a:schemeClr val="bg1"/>
                </a:solidFill>
              </a:rPr>
              <a:t>Research</a:t>
            </a:r>
            <a:r>
              <a:rPr lang="es-MX" b="1" dirty="0">
                <a:solidFill>
                  <a:schemeClr val="bg1"/>
                </a:solidFill>
              </a:rPr>
              <a:t> (IFSR), Austria</a:t>
            </a:r>
            <a:br>
              <a:rPr lang="es-MX" b="1" dirty="0">
                <a:solidFill>
                  <a:schemeClr val="bg1"/>
                </a:solidFill>
              </a:rPr>
            </a:br>
            <a:r>
              <a:rPr lang="es-MX" b="1" dirty="0">
                <a:solidFill>
                  <a:schemeClr val="bg1"/>
                </a:solidFill>
              </a:rPr>
              <a:t>Miembro de la Asociación Latinoamericana de Sistémica (ALAS)</a:t>
            </a:r>
            <a:endParaRPr lang="es-MX" dirty="0">
              <a:solidFill>
                <a:schemeClr val="bg1"/>
              </a:solidFill>
            </a:endParaRPr>
          </a:p>
        </p:txBody>
      </p:sp>
      <p:pic>
        <p:nvPicPr>
          <p:cNvPr id="1026" name="Picture 2" descr="http://www.iasvirtual.net/logo-ia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33" y="5393210"/>
            <a:ext cx="1137647" cy="72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2985505" y="2782669"/>
            <a:ext cx="5466164" cy="646331"/>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file"/>
              </a:rPr>
              <a:t>PROCESO</a:t>
            </a:r>
            <a:endParaRPr lang="es-MX"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787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0" cy="6858000"/>
            <a:chOff x="0" y="0"/>
            <a:chExt cx="12192000" cy="68580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80" y="0"/>
              <a:ext cx="1979920" cy="1997150"/>
            </a:xfrm>
            <a:prstGeom prst="rect">
              <a:avLst/>
            </a:prstGeom>
          </p:spPr>
        </p:pic>
      </p:grpSp>
      <p:sp>
        <p:nvSpPr>
          <p:cNvPr id="2" name="CuadroTexto 1"/>
          <p:cNvSpPr txBox="1"/>
          <p:nvPr/>
        </p:nvSpPr>
        <p:spPr>
          <a:xfrm>
            <a:off x="235131" y="2325469"/>
            <a:ext cx="11403874" cy="1815882"/>
          </a:xfrm>
          <a:prstGeom prst="rect">
            <a:avLst/>
          </a:prstGeom>
          <a:noFill/>
        </p:spPr>
        <p:txBody>
          <a:bodyPr wrap="square" rtlCol="0">
            <a:spAutoFit/>
          </a:bodyPr>
          <a:lstStyle/>
          <a:p>
            <a:pPr algn="just"/>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Según informa el diccionario de la </a:t>
            </a:r>
            <a:r>
              <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Academia Española</a:t>
            </a:r>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RAE</a:t>
            </a:r>
            <a:r>
              <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este concepto describe la acción de avanzar o ir para adelante, al paso del tiempo y al conjunto de etapas sucesivas advertidas en un fenómeno natural o necesarias para concretar una operación artificial.</a:t>
            </a:r>
            <a:endParaRPr lang="es-MX"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44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573</Words>
  <Application>Microsoft Office PowerPoint</Application>
  <PresentationFormat>Panorámica</PresentationFormat>
  <Paragraphs>63</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30</cp:revision>
  <dcterms:created xsi:type="dcterms:W3CDTF">2019-09-18T02:18:44Z</dcterms:created>
  <dcterms:modified xsi:type="dcterms:W3CDTF">2019-09-18T22:18:41Z</dcterms:modified>
</cp:coreProperties>
</file>